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8" r:id="rId4"/>
    <p:sldId id="269" r:id="rId5"/>
    <p:sldId id="275" r:id="rId6"/>
    <p:sldId id="294" r:id="rId7"/>
    <p:sldId id="295"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569"/>
    <p:restoredTop sz="56861"/>
  </p:normalViewPr>
  <p:slideViewPr>
    <p:cSldViewPr snapToGrid="0">
      <p:cViewPr varScale="1">
        <p:scale>
          <a:sx n="63" d="100"/>
          <a:sy n="63" d="100"/>
        </p:scale>
        <p:origin x="3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B71884-EFDF-1748-984C-F247FAEC3E53}" type="datetimeFigureOut">
              <a:rPr lang="en-US" smtClean="0"/>
              <a:t>4/28/2024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9E950-16F8-2244-B706-D93039090BE8}" type="slidenum">
              <a:rPr lang="en-US" smtClean="0"/>
              <a:t>‹#›</a:t>
            </a:fld>
            <a:endParaRPr lang="en-US"/>
          </a:p>
        </p:txBody>
      </p:sp>
    </p:spTree>
    <p:extLst>
      <p:ext uri="{BB962C8B-B14F-4D97-AF65-F5344CB8AC3E}">
        <p14:creationId xmlns:p14="http://schemas.microsoft.com/office/powerpoint/2010/main" val="4074867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9E950-16F8-2244-B706-D93039090BE8}" type="slidenum">
              <a:rPr lang="en-US" smtClean="0"/>
              <a:t>2</a:t>
            </a:fld>
            <a:endParaRPr lang="en-US"/>
          </a:p>
        </p:txBody>
      </p:sp>
    </p:spTree>
    <p:extLst>
      <p:ext uri="{BB962C8B-B14F-4D97-AF65-F5344CB8AC3E}">
        <p14:creationId xmlns:p14="http://schemas.microsoft.com/office/powerpoint/2010/main" val="3179162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program, it’s not a strategic plan, it’s not reorganization, it’s not a fundraising campaign.  </a:t>
            </a:r>
          </a:p>
          <a:p>
            <a:r>
              <a:rPr lang="en-US" dirty="0"/>
              <a:t>It’s a conversation to include each and every Vincentian.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Arial" panose="020B0604020202020204" pitchFamily="34" charset="0"/>
                <a:ea typeface="Times New Roman" panose="02020603050405020304" pitchFamily="18" charset="0"/>
              </a:rPr>
              <a:t>What’s good about it? What’s not so good about it? What are we doing right? What might we be doing better? What are we doing that we don’t need to be? What aren’t we doing that we should be doing? What’s enriching your spiritual life as a Vincentian? What’s stressing your spiritual life as a Vincentian? Why are we getting older and greyer even though we are trying to bring young people into our membership? Why can’t we move the needle on increasing diversity despite years of trying? Why are we still using pen and paper to complete casework forms when our grandkids are using tablets to do their homework in first grade??</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Arial" panose="020B0604020202020204" pitchFamily="34" charset="0"/>
                <a:ea typeface="Times New Roman" panose="02020603050405020304" pitchFamily="18" charset="0"/>
              </a:rPr>
              <a:t>This will be a conversation guided by, blessed by, </a:t>
            </a:r>
            <a:r>
              <a:rPr lang="en-US" sz="1800" b="1" i="1" dirty="0">
                <a:solidFill>
                  <a:srgbClr val="000000"/>
                </a:solidFill>
                <a:effectLst/>
                <a:latin typeface="Arial" panose="020B0604020202020204" pitchFamily="34" charset="0"/>
                <a:ea typeface="Times New Roman" panose="02020603050405020304" pitchFamily="18" charset="0"/>
              </a:rPr>
              <a:t>and driven by God through the Holy Spirit</a:t>
            </a:r>
            <a:r>
              <a:rPr lang="en-US" sz="1800" dirty="0">
                <a:solidFill>
                  <a:srgbClr val="000000"/>
                </a:solidFill>
                <a:effectLst/>
                <a:latin typeface="Arial" panose="020B0604020202020204" pitchFamily="34"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We must look at the Society in the light of the reality of today and tomorrow — and we must change where change is called for.</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Helvetica" pitchFamily="2"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Finally, how are we going to do this? We’re going to do it by talking, listening, respecting every person’s views, and then planning how we move forward. We are going to talk for a </a:t>
            </a:r>
            <a:r>
              <a:rPr lang="en-US" sz="1800" b="1" i="1" dirty="0">
                <a:solidFill>
                  <a:srgbClr val="000000"/>
                </a:solidFill>
                <a:effectLst/>
                <a:latin typeface="Arial" panose="020B0604020202020204" pitchFamily="34" charset="0"/>
                <a:ea typeface="Times New Roman" panose="02020603050405020304" pitchFamily="18" charset="0"/>
              </a:rPr>
              <a:t>long time</a:t>
            </a:r>
            <a:r>
              <a:rPr lang="en-US" sz="1800" dirty="0">
                <a:solidFill>
                  <a:srgbClr val="000000"/>
                </a:solidFill>
                <a:effectLst/>
                <a:latin typeface="Arial" panose="020B0604020202020204" pitchFamily="34" charset="0"/>
                <a:ea typeface="Times New Roman" panose="02020603050405020304" pitchFamily="18" charset="0"/>
              </a:rPr>
              <a:t>. We are going to talk for at least a year at every level in the Society — because </a:t>
            </a:r>
            <a:r>
              <a:rPr lang="en-US" sz="1800" b="1" dirty="0">
                <a:solidFill>
                  <a:srgbClr val="000000"/>
                </a:solidFill>
                <a:effectLst/>
                <a:latin typeface="Arial" panose="020B0604020202020204" pitchFamily="34" charset="0"/>
                <a:ea typeface="Times New Roman" panose="02020603050405020304" pitchFamily="18" charset="0"/>
              </a:rPr>
              <a:t>EVERY VOICE MATTERS</a:t>
            </a:r>
            <a:r>
              <a:rPr lang="en-US" sz="1800" dirty="0">
                <a:solidFill>
                  <a:srgbClr val="000000"/>
                </a:solidFill>
                <a:effectLst/>
                <a:latin typeface="Arial" panose="020B0604020202020204" pitchFamily="34"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B19E950-16F8-2244-B706-D93039090BE8}" type="slidenum">
              <a:rPr lang="en-US" smtClean="0"/>
              <a:t>3</a:t>
            </a:fld>
            <a:endParaRPr lang="en-US"/>
          </a:p>
        </p:txBody>
      </p:sp>
    </p:spTree>
    <p:extLst>
      <p:ext uri="{BB962C8B-B14F-4D97-AF65-F5344CB8AC3E}">
        <p14:creationId xmlns:p14="http://schemas.microsoft.com/office/powerpoint/2010/main" val="2920075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Calibri" panose="020F0502020204030204" pitchFamily="34" charset="0"/>
                <a:ea typeface="DengXian" panose="02010600030101010101" pitchFamily="2" charset="-122"/>
                <a:cs typeface="Times New Roman" panose="02020603050405020304" pitchFamily="18" charset="0"/>
              </a:rPr>
              <a:t>For these next few slides, I’m going to paraphrase what John Berry told Vincentians at the mid-year meeting.  </a:t>
            </a: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We aren’t changing these facts.  We will always be Catholic and Catholic Social Teaching will always be our identity.</a:t>
            </a:r>
            <a:r>
              <a:rPr lang="en-US" sz="1800" b="1" kern="100" dirty="0">
                <a:effectLst/>
                <a:latin typeface="Calibri" panose="020F0502020204030204" pitchFamily="34" charset="0"/>
                <a:ea typeface="DengXian" panose="02010600030101010101" pitchFamily="2" charset="-122"/>
                <a:cs typeface="Times New Roman" panose="02020603050405020304" pitchFamily="18" charset="0"/>
              </a:rPr>
              <a:t>  </a:t>
            </a: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We won’t make those at national dictators.  We know the importance of choices at the lowest level – subsidiarity.  Our core values are not under discussion and it is a blessing to have the ability and choice to adapt to the local community.  We work at one Society to achieve the goal of growing as a national organization.</a:t>
            </a:r>
          </a:p>
          <a:p>
            <a:endParaRPr lang="en-US" dirty="0"/>
          </a:p>
        </p:txBody>
      </p:sp>
      <p:sp>
        <p:nvSpPr>
          <p:cNvPr id="4" name="Slide Number Placeholder 3"/>
          <p:cNvSpPr>
            <a:spLocks noGrp="1"/>
          </p:cNvSpPr>
          <p:nvPr>
            <p:ph type="sldNum" sz="quarter" idx="5"/>
          </p:nvPr>
        </p:nvSpPr>
        <p:spPr/>
        <p:txBody>
          <a:bodyPr/>
          <a:lstStyle/>
          <a:p>
            <a:fld id="{FB19E950-16F8-2244-B706-D93039090BE8}" type="slidenum">
              <a:rPr lang="en-US" smtClean="0"/>
              <a:t>4</a:t>
            </a:fld>
            <a:endParaRPr lang="en-US"/>
          </a:p>
        </p:txBody>
      </p:sp>
    </p:spTree>
    <p:extLst>
      <p:ext uri="{BB962C8B-B14F-4D97-AF65-F5344CB8AC3E}">
        <p14:creationId xmlns:p14="http://schemas.microsoft.com/office/powerpoint/2010/main" val="3698362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Most important – everybody </a:t>
            </a:r>
            <a:r>
              <a:rPr lang="en-US" sz="1800" b="1" kern="100" dirty="0">
                <a:effectLst/>
                <a:latin typeface="Calibri" panose="020F0502020204030204" pitchFamily="34" charset="0"/>
                <a:ea typeface="DengXian" panose="02010600030101010101" pitchFamily="2" charset="-122"/>
                <a:cs typeface="Times New Roman" panose="02020603050405020304" pitchFamily="18" charset="0"/>
              </a:rPr>
              <a:t>GETS</a:t>
            </a: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 to speak and also that everybody </a:t>
            </a:r>
            <a:r>
              <a:rPr lang="en-US" sz="1800" b="1" kern="100" dirty="0">
                <a:effectLst/>
                <a:latin typeface="Calibri" panose="020F0502020204030204" pitchFamily="34" charset="0"/>
                <a:ea typeface="DengXian" panose="02010600030101010101" pitchFamily="2" charset="-122"/>
                <a:cs typeface="Times New Roman" panose="02020603050405020304" pitchFamily="18" charset="0"/>
              </a:rPr>
              <a:t>NEEDS </a:t>
            </a: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to speak.  </a:t>
            </a:r>
            <a:r>
              <a:rPr lang="en-US" sz="1800" b="1" kern="100" dirty="0">
                <a:effectLst/>
                <a:latin typeface="Calibri" panose="020F0502020204030204" pitchFamily="34" charset="0"/>
                <a:ea typeface="DengXian" panose="02010600030101010101" pitchFamily="2" charset="-122"/>
                <a:cs typeface="Times New Roman" panose="02020603050405020304" pitchFamily="18" charset="0"/>
              </a:rPr>
              <a:t>EVERY VOICE MATTERS!  </a:t>
            </a: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We are not critiquing what others say – this is a listening exercise – no judging.  </a:t>
            </a:r>
          </a:p>
          <a:p>
            <a:endParaRPr lang="en-US" dirty="0"/>
          </a:p>
        </p:txBody>
      </p:sp>
      <p:sp>
        <p:nvSpPr>
          <p:cNvPr id="4" name="Slide Number Placeholder 3"/>
          <p:cNvSpPr>
            <a:spLocks noGrp="1"/>
          </p:cNvSpPr>
          <p:nvPr>
            <p:ph type="sldNum" sz="quarter" idx="5"/>
          </p:nvPr>
        </p:nvSpPr>
        <p:spPr/>
        <p:txBody>
          <a:bodyPr/>
          <a:lstStyle/>
          <a:p>
            <a:fld id="{FB19E950-16F8-2244-B706-D93039090BE8}" type="slidenum">
              <a:rPr lang="en-US" smtClean="0"/>
              <a:t>5</a:t>
            </a:fld>
            <a:endParaRPr lang="en-US"/>
          </a:p>
        </p:txBody>
      </p:sp>
    </p:spTree>
    <p:extLst>
      <p:ext uri="{BB962C8B-B14F-4D97-AF65-F5344CB8AC3E}">
        <p14:creationId xmlns:p14="http://schemas.microsoft.com/office/powerpoint/2010/main" val="3927323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This is not thinking outside the box – it is thinking outside the boundaries.  Come up with whatever you think that is different that might change our work; different ways of looking at things.  Keep remarks short – no </a:t>
            </a:r>
          </a:p>
          <a:p>
            <a:pPr marL="0" marR="0">
              <a:spcBef>
                <a:spcPts val="0"/>
              </a:spcBef>
              <a:spcAft>
                <a:spcPts val="0"/>
              </a:spcAft>
            </a:pPr>
            <a:r>
              <a:rPr lang="en-US" sz="1800" kern="100" dirty="0">
                <a:effectLst/>
                <a:latin typeface="Calibri" panose="020F0502020204030204" pitchFamily="34" charset="0"/>
                <a:ea typeface="DengXian" panose="02010600030101010101" pitchFamily="2" charset="-122"/>
                <a:cs typeface="Times New Roman" panose="02020603050405020304" pitchFamily="18" charset="0"/>
              </a:rPr>
              <a:t>sermonizing.  </a:t>
            </a:r>
          </a:p>
          <a:p>
            <a:r>
              <a:rPr lang="en-US" sz="1800" dirty="0">
                <a:effectLst/>
                <a:latin typeface="Calibri" panose="020F0502020204030204" pitchFamily="34" charset="0"/>
                <a:ea typeface="DengXian" panose="02010600030101010101" pitchFamily="2" charset="-122"/>
                <a:cs typeface="Times New Roman" panose="02020603050405020304" pitchFamily="18" charset="0"/>
              </a:rPr>
              <a:t>These exercises will begin with each regional meeting and then move to councils and conferences.  We will share with you any additional guidelines as we receive them.  Mountain Region will be a virtual meeting on Saturday, June 8.  </a:t>
            </a:r>
            <a:r>
              <a:rPr lang="en-US" sz="1800">
                <a:effectLst/>
                <a:latin typeface="Calibri" panose="020F0502020204030204" pitchFamily="34" charset="0"/>
                <a:ea typeface="DengXian" panose="02010600030101010101" pitchFamily="2" charset="-122"/>
                <a:cs typeface="Times New Roman" panose="02020603050405020304" pitchFamily="18" charset="0"/>
              </a:rPr>
              <a:t>I will send out registration to attend when I receive it. </a:t>
            </a:r>
            <a:endParaRPr lang="en-US" dirty="0"/>
          </a:p>
        </p:txBody>
      </p:sp>
      <p:sp>
        <p:nvSpPr>
          <p:cNvPr id="4" name="Slide Number Placeholder 3"/>
          <p:cNvSpPr>
            <a:spLocks noGrp="1"/>
          </p:cNvSpPr>
          <p:nvPr>
            <p:ph type="sldNum" sz="quarter" idx="5"/>
          </p:nvPr>
        </p:nvSpPr>
        <p:spPr/>
        <p:txBody>
          <a:bodyPr/>
          <a:lstStyle/>
          <a:p>
            <a:fld id="{FB19E950-16F8-2244-B706-D93039090BE8}" type="slidenum">
              <a:rPr lang="en-US" smtClean="0"/>
              <a:t>6</a:t>
            </a:fld>
            <a:endParaRPr lang="en-US"/>
          </a:p>
        </p:txBody>
      </p:sp>
    </p:spTree>
    <p:extLst>
      <p:ext uri="{BB962C8B-B14F-4D97-AF65-F5344CB8AC3E}">
        <p14:creationId xmlns:p14="http://schemas.microsoft.com/office/powerpoint/2010/main" val="843871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9E950-16F8-2244-B706-D93039090BE8}" type="slidenum">
              <a:rPr lang="en-US" smtClean="0"/>
              <a:t>7</a:t>
            </a:fld>
            <a:endParaRPr lang="en-US"/>
          </a:p>
        </p:txBody>
      </p:sp>
    </p:spTree>
    <p:extLst>
      <p:ext uri="{BB962C8B-B14F-4D97-AF65-F5344CB8AC3E}">
        <p14:creationId xmlns:p14="http://schemas.microsoft.com/office/powerpoint/2010/main" val="3051638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AC4E6F-16F5-6647-B802-E587C71B0AFC}"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484D-B9B5-E148-82BD-0A90CAE57067}" type="slidenum">
              <a:rPr lang="en-US" smtClean="0"/>
              <a:t>‹#›</a:t>
            </a:fld>
            <a:endParaRPr lang="en-US"/>
          </a:p>
        </p:txBody>
      </p:sp>
    </p:spTree>
    <p:extLst>
      <p:ext uri="{BB962C8B-B14F-4D97-AF65-F5344CB8AC3E}">
        <p14:creationId xmlns:p14="http://schemas.microsoft.com/office/powerpoint/2010/main" val="323743106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AC4E6F-16F5-6647-B802-E587C71B0AFC}"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484D-B9B5-E148-82BD-0A90CAE57067}" type="slidenum">
              <a:rPr lang="en-US" smtClean="0"/>
              <a:t>‹#›</a:t>
            </a:fld>
            <a:endParaRPr lang="en-US"/>
          </a:p>
        </p:txBody>
      </p:sp>
    </p:spTree>
    <p:extLst>
      <p:ext uri="{BB962C8B-B14F-4D97-AF65-F5344CB8AC3E}">
        <p14:creationId xmlns:p14="http://schemas.microsoft.com/office/powerpoint/2010/main" val="1639782280"/>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10AC4E6F-16F5-6647-B802-E587C71B0AFC}"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484D-B9B5-E148-82BD-0A90CAE57067}" type="slidenum">
              <a:rPr lang="en-US" smtClean="0"/>
              <a:t>‹#›</a:t>
            </a:fld>
            <a:endParaRPr lang="en-US"/>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2515134"/>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a:t>Click to edit Master title style</a:t>
            </a:r>
          </a:p>
        </p:txBody>
      </p:sp>
      <p:sp>
        <p:nvSpPr>
          <p:cNvPr id="3" name="Text Placeholder 2"/>
          <p:cNvSpPr>
            <a:spLocks noGrp="1"/>
          </p:cNvSpPr>
          <p:nvPr>
            <p:ph type="body" sz="half" idx="1"/>
          </p:nvPr>
        </p:nvSpPr>
        <p:spPr>
          <a:xfrm>
            <a:off x="1826684"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02967" y="1827213"/>
            <a:ext cx="4775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8400"/>
            <a:ext cx="2844800" cy="457200"/>
          </a:xfrm>
        </p:spPr>
        <p:txBody>
          <a:bodyPr/>
          <a:lstStyle>
            <a:lvl1pPr>
              <a:defRPr/>
            </a:lvl1pPr>
          </a:lstStyle>
          <a:p>
            <a:fld id="{10AC4E6F-16F5-6647-B802-E587C71B0AFC}" type="datetimeFigureOut">
              <a:rPr lang="en-US" smtClean="0"/>
              <a:t>4/28/2024</a:t>
            </a:fld>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8400"/>
            <a:ext cx="2844800" cy="457200"/>
          </a:xfrm>
        </p:spPr>
        <p:txBody>
          <a:bodyPr/>
          <a:lstStyle>
            <a:lvl1pPr>
              <a:defRPr/>
            </a:lvl1pPr>
          </a:lstStyle>
          <a:p>
            <a:fld id="{AA87484D-B9B5-E148-82BD-0A90CAE57067}" type="slidenum">
              <a:rPr lang="en-US" smtClean="0"/>
              <a:t>‹#›</a:t>
            </a:fld>
            <a:endParaRPr lang="en-US"/>
          </a:p>
        </p:txBody>
      </p:sp>
    </p:spTree>
    <p:extLst>
      <p:ext uri="{BB962C8B-B14F-4D97-AF65-F5344CB8AC3E}">
        <p14:creationId xmlns:p14="http://schemas.microsoft.com/office/powerpoint/2010/main" val="391102873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AC4E6F-16F5-6647-B802-E587C71B0AFC}"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484D-B9B5-E148-82BD-0A90CAE57067}"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35692375"/>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AC4E6F-16F5-6647-B802-E587C71B0AFC}"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484D-B9B5-E148-82BD-0A90CAE57067}" type="slidenum">
              <a:rPr lang="en-US" smtClean="0"/>
              <a:t>‹#›</a:t>
            </a:fld>
            <a:endParaRPr lang="en-US"/>
          </a:p>
        </p:txBody>
      </p:sp>
    </p:spTree>
    <p:extLst>
      <p:ext uri="{BB962C8B-B14F-4D97-AF65-F5344CB8AC3E}">
        <p14:creationId xmlns:p14="http://schemas.microsoft.com/office/powerpoint/2010/main" val="371033872"/>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0AC4E6F-16F5-6647-B802-E587C71B0AFC}"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7484D-B9B5-E148-82BD-0A90CAE57067}" type="slidenum">
              <a:rPr lang="en-US" smtClean="0"/>
              <a:t>‹#›</a:t>
            </a:fld>
            <a:endParaRPr lang="en-US"/>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828332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AC4E6F-16F5-6647-B802-E587C71B0AFC}" type="datetimeFigureOut">
              <a:rPr lang="en-US" smtClean="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7484D-B9B5-E148-82BD-0A90CAE57067}" type="slidenum">
              <a:rPr lang="en-US" smtClean="0"/>
              <a:t>‹#›</a:t>
            </a:fld>
            <a:endParaRPr lang="en-US"/>
          </a:p>
        </p:txBody>
      </p:sp>
    </p:spTree>
    <p:extLst>
      <p:ext uri="{BB962C8B-B14F-4D97-AF65-F5344CB8AC3E}">
        <p14:creationId xmlns:p14="http://schemas.microsoft.com/office/powerpoint/2010/main" val="3938243455"/>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AC4E6F-16F5-6647-B802-E587C71B0AFC}" type="datetimeFigureOut">
              <a:rPr lang="en-US" smtClean="0"/>
              <a:t>4/28/2024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7484D-B9B5-E148-82BD-0A90CAE57067}" type="slidenum">
              <a:rPr lang="en-US" smtClean="0"/>
              <a:t>‹#›</a:t>
            </a:fld>
            <a:endParaRPr lang="en-US"/>
          </a:p>
        </p:txBody>
      </p:sp>
    </p:spTree>
    <p:extLst>
      <p:ext uri="{BB962C8B-B14F-4D97-AF65-F5344CB8AC3E}">
        <p14:creationId xmlns:p14="http://schemas.microsoft.com/office/powerpoint/2010/main" val="1138104238"/>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Date Placeholder 1"/>
          <p:cNvSpPr>
            <a:spLocks noGrp="1"/>
          </p:cNvSpPr>
          <p:nvPr>
            <p:ph type="dt" sz="half" idx="10"/>
          </p:nvPr>
        </p:nvSpPr>
        <p:spPr/>
        <p:txBody>
          <a:bodyPr/>
          <a:lstStyle/>
          <a:p>
            <a:fld id="{10AC4E6F-16F5-6647-B802-E587C71B0AFC}" type="datetimeFigureOut">
              <a:rPr lang="en-US" smtClean="0"/>
              <a:t>4/28/2024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7484D-B9B5-E148-82BD-0A90CAE57067}" type="slidenum">
              <a:rPr lang="en-US" smtClean="0"/>
              <a:t>‹#›</a:t>
            </a:fld>
            <a:endParaRPr lang="en-US"/>
          </a:p>
        </p:txBody>
      </p:sp>
    </p:spTree>
    <p:extLst>
      <p:ext uri="{BB962C8B-B14F-4D97-AF65-F5344CB8AC3E}">
        <p14:creationId xmlns:p14="http://schemas.microsoft.com/office/powerpoint/2010/main" val="2660016581"/>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Date Placeholder 4"/>
          <p:cNvSpPr>
            <a:spLocks noGrp="1"/>
          </p:cNvSpPr>
          <p:nvPr>
            <p:ph type="dt" sz="half" idx="10"/>
          </p:nvPr>
        </p:nvSpPr>
        <p:spPr/>
        <p:txBody>
          <a:bodyPr/>
          <a:lstStyle/>
          <a:p>
            <a:fld id="{10AC4E6F-16F5-6647-B802-E587C71B0AFC}"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7484D-B9B5-E148-82BD-0A90CAE57067}" type="slidenum">
              <a:rPr lang="en-US" smtClean="0"/>
              <a:t>‹#›</a:t>
            </a:fld>
            <a:endParaRPr 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55928596"/>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AC4E6F-16F5-6647-B802-E587C71B0AFC}"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7484D-B9B5-E148-82BD-0A90CAE57067}" type="slidenum">
              <a:rPr lang="en-US" smtClean="0"/>
              <a:t>‹#›</a:t>
            </a:fld>
            <a:endParaRPr lang="en-US"/>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346114112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10AC4E6F-16F5-6647-B802-E587C71B0AFC}" type="datetimeFigureOut">
              <a:rPr lang="en-US" smtClean="0"/>
              <a:t>4/28/2024</a:t>
            </a:fld>
            <a:endParaRPr lang="en-US"/>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AA87484D-B9B5-E148-82BD-0A90CAE57067}" type="slidenum">
              <a:rPr lang="en-US" smtClean="0"/>
              <a:t>‹#›</a:t>
            </a:fld>
            <a:endParaRPr lang="en-US"/>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2595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thruBlk="1"/>
  </p:transition>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QVvb4tW_8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85249-CEF0-A6E6-D7CC-8C3F1D30DAFE}"/>
              </a:ext>
            </a:extLst>
          </p:cNvPr>
          <p:cNvPicPr>
            <a:picLocks noChangeAspect="1"/>
          </p:cNvPicPr>
          <p:nvPr/>
        </p:nvPicPr>
        <p:blipFill>
          <a:blip r:embed="rId2"/>
          <a:stretch>
            <a:fillRect/>
          </a:stretch>
        </p:blipFill>
        <p:spPr>
          <a:xfrm>
            <a:off x="275137" y="1382233"/>
            <a:ext cx="11792918" cy="4146697"/>
          </a:xfrm>
          <a:prstGeom prst="rect">
            <a:avLst/>
          </a:prstGeom>
        </p:spPr>
      </p:pic>
    </p:spTree>
    <p:extLst>
      <p:ext uri="{BB962C8B-B14F-4D97-AF65-F5344CB8AC3E}">
        <p14:creationId xmlns:p14="http://schemas.microsoft.com/office/powerpoint/2010/main" val="4232031149"/>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09F435-931A-8386-D30C-B9B1114F7C48}"/>
              </a:ext>
            </a:extLst>
          </p:cNvPr>
          <p:cNvSpPr>
            <a:spLocks noGrp="1"/>
          </p:cNvSpPr>
          <p:nvPr>
            <p:ph idx="1"/>
          </p:nvPr>
        </p:nvSpPr>
        <p:spPr>
          <a:xfrm>
            <a:off x="404037" y="1514007"/>
            <a:ext cx="11249247" cy="5141974"/>
          </a:xfrm>
        </p:spPr>
        <p:txBody>
          <a:bodyPr>
            <a:normAutofit fontScale="92500" lnSpcReduction="10000"/>
          </a:bodyPr>
          <a:lstStyle/>
          <a:p>
            <a:pPr marL="0" indent="0" algn="l">
              <a:buNone/>
            </a:pPr>
            <a:endParaRPr lang="en-US" b="0" i="0" dirty="0">
              <a:solidFill>
                <a:srgbClr val="403F42"/>
              </a:solidFill>
              <a:effectLst/>
              <a:latin typeface="Arial" panose="020B0604020202020204" pitchFamily="34" charset="0"/>
            </a:endParaRPr>
          </a:p>
          <a:p>
            <a:pPr marL="0" indent="0" algn="l">
              <a:buNone/>
            </a:pPr>
            <a:r>
              <a:rPr lang="en-US" sz="3200" b="0" i="0" dirty="0">
                <a:effectLst/>
                <a:latin typeface="Arial" panose="020B0604020202020204" pitchFamily="34" charset="0"/>
              </a:rPr>
              <a:t>Come, Holy Spirit, open our eyes, our hearts, and our imaginations to Your inspiration as we embark on our </a:t>
            </a:r>
            <a:r>
              <a:rPr lang="en-US" sz="3200" b="0" i="0" dirty="0" err="1">
                <a:effectLst/>
                <a:latin typeface="Arial" panose="020B0604020202020204" pitchFamily="34" charset="0"/>
              </a:rPr>
              <a:t>VisionSVdP</a:t>
            </a:r>
            <a:r>
              <a:rPr lang="en-US" sz="3200" b="0" i="0" dirty="0">
                <a:effectLst/>
                <a:latin typeface="Arial" panose="020B0604020202020204" pitchFamily="34" charset="0"/>
              </a:rPr>
              <a:t> journey and seek to discern the Father’s holy will for the Society of St. Vincent de Paul and how it will adapt to a changing world.</a:t>
            </a:r>
          </a:p>
          <a:p>
            <a:pPr marL="0" indent="0" algn="l">
              <a:buNone/>
            </a:pPr>
            <a:r>
              <a:rPr lang="en-US" sz="3200" b="0" i="0" dirty="0">
                <a:effectLst/>
                <a:latin typeface="Arial" panose="020B0604020202020204" pitchFamily="34" charset="0"/>
              </a:rPr>
              <a:t>Come, Holy Spirit, transform our doubts, ignite our zeal. Help us discern new and innovative ways to bring more people into the joy of service in the Society of St. Vincent de Paul.</a:t>
            </a:r>
            <a:br>
              <a:rPr lang="en-US" sz="3200" b="0" i="0" dirty="0">
                <a:effectLst/>
                <a:latin typeface="Arial" panose="020B0604020202020204" pitchFamily="34" charset="0"/>
              </a:rPr>
            </a:br>
            <a:r>
              <a:rPr lang="en-US" sz="3200" b="0" i="0" dirty="0">
                <a:effectLst/>
                <a:latin typeface="Arial" panose="020B0604020202020204" pitchFamily="34" charset="0"/>
              </a:rPr>
              <a:t>Come, Holy Spirit, grant us the simplicity to share honestly with each other, the humility to serve a mission greater than ourselves, and the gentleness to listen to each other without judgment.  Amen</a:t>
            </a:r>
          </a:p>
          <a:p>
            <a:endParaRPr lang="en-US" dirty="0"/>
          </a:p>
        </p:txBody>
      </p:sp>
      <p:sp>
        <p:nvSpPr>
          <p:cNvPr id="2" name="Title 1">
            <a:extLst>
              <a:ext uri="{FF2B5EF4-FFF2-40B4-BE49-F238E27FC236}">
                <a16:creationId xmlns:a16="http://schemas.microsoft.com/office/drawing/2014/main" id="{3B0AB388-2A2C-E61D-26E5-4B3CD6529270}"/>
              </a:ext>
            </a:extLst>
          </p:cNvPr>
          <p:cNvSpPr>
            <a:spLocks noGrp="1"/>
          </p:cNvSpPr>
          <p:nvPr>
            <p:ph type="title"/>
          </p:nvPr>
        </p:nvSpPr>
        <p:spPr>
          <a:xfrm>
            <a:off x="838200" y="365125"/>
            <a:ext cx="10515600" cy="740661"/>
          </a:xfrm>
        </p:spPr>
        <p:txBody>
          <a:bodyPr>
            <a:normAutofit fontScale="90000"/>
          </a:bodyPr>
          <a:lstStyle/>
          <a:p>
            <a:r>
              <a:rPr lang="en-US" dirty="0"/>
              <a:t>Visions SVDP Prayer</a:t>
            </a:r>
          </a:p>
        </p:txBody>
      </p:sp>
    </p:spTree>
    <p:extLst>
      <p:ext uri="{BB962C8B-B14F-4D97-AF65-F5344CB8AC3E}">
        <p14:creationId xmlns:p14="http://schemas.microsoft.com/office/powerpoint/2010/main" val="180168776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8F90D-05EE-ABDF-A1D5-8DF33258AB60}"/>
              </a:ext>
            </a:extLst>
          </p:cNvPr>
          <p:cNvSpPr>
            <a:spLocks noGrp="1"/>
          </p:cNvSpPr>
          <p:nvPr>
            <p:ph type="title"/>
          </p:nvPr>
        </p:nvSpPr>
        <p:spPr>
          <a:xfrm>
            <a:off x="524656" y="2511036"/>
            <a:ext cx="11332064" cy="1325563"/>
          </a:xfrm>
        </p:spPr>
        <p:txBody>
          <a:bodyPr>
            <a:normAutofit fontScale="90000"/>
          </a:bodyPr>
          <a:lstStyle/>
          <a:p>
            <a:br>
              <a:rPr lang="en-US" dirty="0"/>
            </a:br>
            <a:br>
              <a:rPr lang="en-US" dirty="0"/>
            </a:br>
            <a:br>
              <a:rPr lang="en-US" dirty="0"/>
            </a:br>
            <a:r>
              <a:rPr lang="en-US" dirty="0"/>
              <a:t> </a:t>
            </a:r>
            <a:r>
              <a:rPr lang="en-US" dirty="0">
                <a:hlinkClick r:id="rId3"/>
              </a:rPr>
              <a:t>https://www.youtube.com/watch?v=VQVvb4tW_8Y</a:t>
            </a:r>
            <a:br>
              <a:rPr lang="en-US" dirty="0"/>
            </a:br>
            <a:br>
              <a:rPr lang="en-US" dirty="0"/>
            </a:br>
            <a:br>
              <a:rPr lang="en-US" dirty="0"/>
            </a:br>
            <a:r>
              <a:rPr lang="en-US" dirty="0"/>
              <a:t> </a:t>
            </a:r>
          </a:p>
        </p:txBody>
      </p:sp>
    </p:spTree>
    <p:extLst>
      <p:ext uri="{BB962C8B-B14F-4D97-AF65-F5344CB8AC3E}">
        <p14:creationId xmlns:p14="http://schemas.microsoft.com/office/powerpoint/2010/main" val="3459090564"/>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FE71BF-1524-6E23-8020-72CA56125275}"/>
              </a:ext>
            </a:extLst>
          </p:cNvPr>
          <p:cNvSpPr>
            <a:spLocks noGrp="1"/>
          </p:cNvSpPr>
          <p:nvPr>
            <p:ph idx="1"/>
          </p:nvPr>
        </p:nvSpPr>
        <p:spPr>
          <a:xfrm>
            <a:off x="274320" y="2158583"/>
            <a:ext cx="11521440" cy="4699417"/>
          </a:xfrm>
        </p:spPr>
        <p:txBody>
          <a:bodyPr>
            <a:normAutofit/>
          </a:bodyPr>
          <a:lstStyle/>
          <a:p>
            <a:endParaRPr lang="en-US" sz="800" dirty="0"/>
          </a:p>
          <a:p>
            <a:r>
              <a:rPr lang="en-US" sz="3200" dirty="0"/>
              <a:t>Our Catholic Faith, Vincentian Spirituality, and Catholic Social Teaching will always be core to our identity.</a:t>
            </a:r>
          </a:p>
          <a:p>
            <a:r>
              <a:rPr lang="en-US" sz="3200" dirty="0"/>
              <a:t>We are a member led Society that embraces consensus and the principle of subsidiarity as appropriate.</a:t>
            </a:r>
          </a:p>
          <a:p>
            <a:r>
              <a:rPr lang="en-US" sz="3200" dirty="0"/>
              <a:t>We exist to grow in holiness and serve our neighbors in need.</a:t>
            </a:r>
          </a:p>
          <a:p>
            <a:r>
              <a:rPr lang="en-US" sz="3200" dirty="0"/>
              <a:t>Local knowledge is key to achieving results in our communities.</a:t>
            </a:r>
          </a:p>
          <a:p>
            <a:r>
              <a:rPr lang="en-US" sz="3200" dirty="0"/>
              <a:t>We are ONE SOCIETY.  Working together as a National Organization is necessary to achieve real strategic impact.</a:t>
            </a:r>
          </a:p>
        </p:txBody>
      </p:sp>
      <p:sp>
        <p:nvSpPr>
          <p:cNvPr id="2" name="Title 1">
            <a:extLst>
              <a:ext uri="{FF2B5EF4-FFF2-40B4-BE49-F238E27FC236}">
                <a16:creationId xmlns:a16="http://schemas.microsoft.com/office/drawing/2014/main" id="{5F52B1F1-ACDC-01E8-4B0B-6B995CB68442}"/>
              </a:ext>
            </a:extLst>
          </p:cNvPr>
          <p:cNvSpPr>
            <a:spLocks noGrp="1"/>
          </p:cNvSpPr>
          <p:nvPr>
            <p:ph type="title"/>
          </p:nvPr>
        </p:nvSpPr>
        <p:spPr/>
        <p:txBody>
          <a:bodyPr>
            <a:normAutofit/>
          </a:bodyPr>
          <a:lstStyle/>
          <a:p>
            <a:r>
              <a:rPr lang="en-US" dirty="0"/>
              <a:t>Some ‘Guardrails’ that we must respect</a:t>
            </a:r>
          </a:p>
        </p:txBody>
      </p:sp>
    </p:spTree>
    <p:extLst>
      <p:ext uri="{BB962C8B-B14F-4D97-AF65-F5344CB8AC3E}">
        <p14:creationId xmlns:p14="http://schemas.microsoft.com/office/powerpoint/2010/main" val="1676004439"/>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FE71BF-1524-6E23-8020-72CA56125275}"/>
              </a:ext>
            </a:extLst>
          </p:cNvPr>
          <p:cNvSpPr>
            <a:spLocks noGrp="1"/>
          </p:cNvSpPr>
          <p:nvPr>
            <p:ph idx="1"/>
          </p:nvPr>
        </p:nvSpPr>
        <p:spPr>
          <a:xfrm>
            <a:off x="304800" y="1933731"/>
            <a:ext cx="11643360" cy="4836432"/>
          </a:xfrm>
        </p:spPr>
        <p:txBody>
          <a:bodyPr vert="horz" lIns="91440" tIns="45720" rIns="91440" bIns="45720" rtlCol="0" anchor="t">
            <a:normAutofit lnSpcReduction="10000"/>
          </a:bodyPr>
          <a:lstStyle/>
          <a:p>
            <a:r>
              <a:rPr lang="en-US" sz="3200" dirty="0">
                <a:latin typeface="Arial"/>
                <a:cs typeface="Arial"/>
              </a:rPr>
              <a:t>Everyone </a:t>
            </a:r>
            <a:r>
              <a:rPr lang="en-US" sz="3200" b="1" dirty="0">
                <a:latin typeface="Arial"/>
                <a:cs typeface="Arial"/>
              </a:rPr>
              <a:t>gets</a:t>
            </a:r>
            <a:r>
              <a:rPr lang="en-US" sz="3200" dirty="0">
                <a:latin typeface="Arial"/>
                <a:cs typeface="Arial"/>
              </a:rPr>
              <a:t> to speak.  Everyone </a:t>
            </a:r>
            <a:r>
              <a:rPr lang="en-US" sz="3200" b="1" dirty="0">
                <a:latin typeface="Arial"/>
                <a:cs typeface="Arial"/>
              </a:rPr>
              <a:t>needs</a:t>
            </a:r>
            <a:r>
              <a:rPr lang="en-US" sz="3200" dirty="0">
                <a:latin typeface="Arial"/>
                <a:cs typeface="Arial"/>
              </a:rPr>
              <a:t> to speak.</a:t>
            </a:r>
          </a:p>
          <a:p>
            <a:r>
              <a:rPr lang="en-US" sz="3200" dirty="0">
                <a:latin typeface="Arial"/>
                <a:cs typeface="Arial"/>
              </a:rPr>
              <a:t>Don't speak for the 2nd time until everyone has spoken once.</a:t>
            </a:r>
          </a:p>
          <a:p>
            <a:r>
              <a:rPr lang="en-US" sz="3200" dirty="0">
                <a:latin typeface="Arial"/>
                <a:cs typeface="Arial"/>
              </a:rPr>
              <a:t>No sermonizing. Keep it short and to the point.</a:t>
            </a:r>
          </a:p>
          <a:p>
            <a:r>
              <a:rPr lang="en-US" sz="3200" dirty="0">
                <a:latin typeface="Arial"/>
                <a:cs typeface="Arial"/>
              </a:rPr>
              <a:t>Don't speak until others have finished speaking.</a:t>
            </a:r>
          </a:p>
          <a:p>
            <a:r>
              <a:rPr lang="en-US" sz="3200" dirty="0">
                <a:latin typeface="Arial"/>
                <a:cs typeface="Arial"/>
              </a:rPr>
              <a:t>We are not here to critique what others have to say.</a:t>
            </a:r>
            <a:endParaRPr lang="en-US" sz="3200" dirty="0"/>
          </a:p>
          <a:p>
            <a:r>
              <a:rPr lang="en-US" sz="3200" dirty="0">
                <a:latin typeface="Arial"/>
                <a:cs typeface="Arial"/>
              </a:rPr>
              <a:t>Stay on topic.</a:t>
            </a:r>
            <a:endParaRPr lang="en-US" sz="3200" dirty="0"/>
          </a:p>
          <a:p>
            <a:r>
              <a:rPr lang="en-US" sz="3200" dirty="0">
                <a:latin typeface="Arial"/>
                <a:cs typeface="Arial"/>
              </a:rPr>
              <a:t>Don't delve into unfocused conversations.</a:t>
            </a:r>
          </a:p>
          <a:p>
            <a:r>
              <a:rPr lang="en-US" sz="3200" dirty="0">
                <a:latin typeface="Arial"/>
                <a:cs typeface="Arial"/>
              </a:rPr>
              <a:t>Thou shalt not judge!</a:t>
            </a:r>
          </a:p>
          <a:p>
            <a:r>
              <a:rPr lang="en-US" sz="3200" dirty="0">
                <a:latin typeface="Arial"/>
                <a:cs typeface="Arial"/>
              </a:rPr>
              <a:t>Every voice matters!</a:t>
            </a:r>
          </a:p>
        </p:txBody>
      </p:sp>
      <p:sp>
        <p:nvSpPr>
          <p:cNvPr id="2" name="Title 1">
            <a:extLst>
              <a:ext uri="{FF2B5EF4-FFF2-40B4-BE49-F238E27FC236}">
                <a16:creationId xmlns:a16="http://schemas.microsoft.com/office/drawing/2014/main" id="{5F52B1F1-ACDC-01E8-4B0B-6B995CB68442}"/>
              </a:ext>
            </a:extLst>
          </p:cNvPr>
          <p:cNvSpPr>
            <a:spLocks noGrp="1"/>
          </p:cNvSpPr>
          <p:nvPr>
            <p:ph type="title"/>
          </p:nvPr>
        </p:nvSpPr>
        <p:spPr/>
        <p:txBody>
          <a:bodyPr/>
          <a:lstStyle/>
          <a:p>
            <a:r>
              <a:rPr lang="en-US" dirty="0">
                <a:latin typeface="Century Gothic"/>
              </a:rPr>
              <a:t>       Rules for Listening Sessions </a:t>
            </a:r>
            <a:endParaRPr lang="en-US" dirty="0"/>
          </a:p>
        </p:txBody>
      </p:sp>
    </p:spTree>
    <p:extLst>
      <p:ext uri="{BB962C8B-B14F-4D97-AF65-F5344CB8AC3E}">
        <p14:creationId xmlns:p14="http://schemas.microsoft.com/office/powerpoint/2010/main" val="2148506621"/>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FE71BF-1524-6E23-8020-72CA56125275}"/>
              </a:ext>
            </a:extLst>
          </p:cNvPr>
          <p:cNvSpPr>
            <a:spLocks noGrp="1"/>
          </p:cNvSpPr>
          <p:nvPr>
            <p:ph idx="1"/>
          </p:nvPr>
        </p:nvSpPr>
        <p:spPr>
          <a:xfrm>
            <a:off x="335280" y="1690688"/>
            <a:ext cx="11551920" cy="5006903"/>
          </a:xfrm>
        </p:spPr>
        <p:txBody>
          <a:bodyPr vert="horz" lIns="91440" tIns="45720" rIns="91440" bIns="45720" rtlCol="0" anchor="t">
            <a:normAutofit fontScale="92500" lnSpcReduction="10000"/>
          </a:bodyPr>
          <a:lstStyle/>
          <a:p>
            <a:r>
              <a:rPr lang="en-US" sz="3200" dirty="0">
                <a:latin typeface="Arial"/>
                <a:cs typeface="Arial"/>
              </a:rPr>
              <a:t>Open your mind and don't limit your thinking.</a:t>
            </a:r>
          </a:p>
          <a:p>
            <a:r>
              <a:rPr lang="en-US" sz="3200" dirty="0">
                <a:latin typeface="Arial"/>
                <a:cs typeface="Arial"/>
              </a:rPr>
              <a:t>THERE ARE NO WRONG STATEMENTS.</a:t>
            </a:r>
          </a:p>
          <a:p>
            <a:r>
              <a:rPr lang="en-US" sz="3200" dirty="0">
                <a:latin typeface="Arial"/>
                <a:cs typeface="Arial"/>
              </a:rPr>
              <a:t>THERE ARE NO WRONG ANSWERS.</a:t>
            </a:r>
          </a:p>
          <a:p>
            <a:r>
              <a:rPr lang="en-US" sz="3200" dirty="0">
                <a:latin typeface="Arial"/>
                <a:cs typeface="Arial"/>
              </a:rPr>
              <a:t>Use clear sentences that make a definitive statement about something.  It might begin with:</a:t>
            </a:r>
            <a:endParaRPr lang="en-US" sz="3200" dirty="0"/>
          </a:p>
          <a:p>
            <a:pPr lvl="1">
              <a:buFont typeface="Courier New" panose="020B0604020202020204" pitchFamily="34" charset="0"/>
              <a:buChar char="o"/>
            </a:pPr>
            <a:r>
              <a:rPr lang="en-US" sz="3200" dirty="0">
                <a:latin typeface="Arial"/>
                <a:cs typeface="Arial"/>
              </a:rPr>
              <a:t>I think...</a:t>
            </a:r>
            <a:endParaRPr lang="en-US" sz="3200" dirty="0"/>
          </a:p>
          <a:p>
            <a:pPr lvl="1">
              <a:buFont typeface="Courier New" panose="020B0604020202020204" pitchFamily="34" charset="0"/>
              <a:buChar char="o"/>
            </a:pPr>
            <a:r>
              <a:rPr lang="en-US" sz="3200" dirty="0">
                <a:latin typeface="Arial"/>
                <a:cs typeface="Arial"/>
              </a:rPr>
              <a:t>We should...</a:t>
            </a:r>
          </a:p>
          <a:p>
            <a:pPr lvl="1">
              <a:buFont typeface="Courier New" panose="020B0604020202020204" pitchFamily="34" charset="0"/>
              <a:buChar char="o"/>
            </a:pPr>
            <a:r>
              <a:rPr lang="en-US" sz="3200" dirty="0">
                <a:latin typeface="Arial"/>
                <a:cs typeface="Arial"/>
              </a:rPr>
              <a:t>I find it difficult to _____ because _____.</a:t>
            </a:r>
          </a:p>
          <a:p>
            <a:pPr lvl="1">
              <a:buFont typeface="Courier New" panose="020B0604020202020204" pitchFamily="34" charset="0"/>
              <a:buChar char="o"/>
            </a:pPr>
            <a:r>
              <a:rPr lang="en-US" sz="3200" dirty="0">
                <a:latin typeface="Arial"/>
                <a:cs typeface="Arial"/>
              </a:rPr>
              <a:t>If we changed _______ we could _______.</a:t>
            </a:r>
          </a:p>
          <a:p>
            <a:pPr lvl="1">
              <a:buFont typeface="Courier New" panose="020B0604020202020204" pitchFamily="34" charset="0"/>
              <a:buChar char="o"/>
            </a:pPr>
            <a:r>
              <a:rPr lang="en-US" sz="3200" dirty="0">
                <a:latin typeface="Arial"/>
                <a:cs typeface="Arial"/>
              </a:rPr>
              <a:t>Why can't we....?</a:t>
            </a:r>
          </a:p>
          <a:p>
            <a:pPr lvl="1">
              <a:buFont typeface="Courier New" panose="020B0604020202020204" pitchFamily="34" charset="0"/>
              <a:buChar char="o"/>
            </a:pPr>
            <a:endParaRPr lang="en-US" dirty="0">
              <a:latin typeface="Arial"/>
              <a:cs typeface="Arial"/>
            </a:endParaRPr>
          </a:p>
          <a:p>
            <a:pPr lvl="1">
              <a:buFont typeface="Courier New" panose="020B0604020202020204" pitchFamily="34" charset="0"/>
              <a:buChar char="o"/>
            </a:pPr>
            <a:endParaRPr lang="en-US" dirty="0">
              <a:latin typeface="Arial"/>
              <a:cs typeface="Arial"/>
            </a:endParaRPr>
          </a:p>
        </p:txBody>
      </p:sp>
      <p:sp>
        <p:nvSpPr>
          <p:cNvPr id="2" name="Title 1">
            <a:extLst>
              <a:ext uri="{FF2B5EF4-FFF2-40B4-BE49-F238E27FC236}">
                <a16:creationId xmlns:a16="http://schemas.microsoft.com/office/drawing/2014/main" id="{5F52B1F1-ACDC-01E8-4B0B-6B995CB68442}"/>
              </a:ext>
            </a:extLst>
          </p:cNvPr>
          <p:cNvSpPr>
            <a:spLocks noGrp="1"/>
          </p:cNvSpPr>
          <p:nvPr>
            <p:ph type="title"/>
          </p:nvPr>
        </p:nvSpPr>
        <p:spPr/>
        <p:txBody>
          <a:bodyPr/>
          <a:lstStyle/>
          <a:p>
            <a:r>
              <a:rPr lang="en-US" dirty="0">
                <a:latin typeface="Century Gothic"/>
              </a:rPr>
              <a:t>Helpful tips for listening sessions </a:t>
            </a:r>
            <a:endParaRPr lang="en-US" dirty="0"/>
          </a:p>
        </p:txBody>
      </p:sp>
    </p:spTree>
    <p:extLst>
      <p:ext uri="{BB962C8B-B14F-4D97-AF65-F5344CB8AC3E}">
        <p14:creationId xmlns:p14="http://schemas.microsoft.com/office/powerpoint/2010/main" val="908042925"/>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D8C229-F90F-5222-8ACA-B59620F58273}"/>
              </a:ext>
            </a:extLst>
          </p:cNvPr>
          <p:cNvSpPr>
            <a:spLocks noGrp="1"/>
          </p:cNvSpPr>
          <p:nvPr>
            <p:ph idx="1"/>
          </p:nvPr>
        </p:nvSpPr>
        <p:spPr>
          <a:xfrm>
            <a:off x="609599" y="1825624"/>
            <a:ext cx="11187659" cy="5032375"/>
          </a:xfrm>
        </p:spPr>
        <p:txBody>
          <a:bodyPr>
            <a:normAutofit fontScale="47500" lnSpcReduction="20000"/>
          </a:bodyPr>
          <a:lstStyle/>
          <a:p>
            <a:pPr marL="0" indent="0" algn="ctr">
              <a:buNone/>
            </a:pPr>
            <a:endParaRPr lang="en-US" dirty="0"/>
          </a:p>
          <a:p>
            <a:pPr marL="0" indent="0" algn="ctr">
              <a:buNone/>
            </a:pPr>
            <a:endParaRPr lang="en-US" dirty="0"/>
          </a:p>
          <a:p>
            <a:pPr marL="0" indent="0" algn="ctr">
              <a:buNone/>
            </a:pPr>
            <a:r>
              <a:rPr lang="en-US" sz="5900" dirty="0"/>
              <a:t>WISDOM OF THE WAY</a:t>
            </a:r>
          </a:p>
          <a:p>
            <a:pPr marL="0" indent="0">
              <a:buNone/>
            </a:pPr>
            <a:r>
              <a:rPr lang="en-US" sz="6700" dirty="0"/>
              <a:t>Every choice on our earthly journey, every rung on our spiritual ladder,</a:t>
            </a:r>
          </a:p>
          <a:p>
            <a:pPr marL="0" indent="0">
              <a:buNone/>
            </a:pPr>
            <a:r>
              <a:rPr lang="en-US" sz="6700" dirty="0"/>
              <a:t>Every relationship, every challenge,</a:t>
            </a:r>
          </a:p>
          <a:p>
            <a:pPr marL="0" indent="0">
              <a:buNone/>
            </a:pPr>
            <a:r>
              <a:rPr lang="en-US" sz="6700" dirty="0"/>
              <a:t>Every achievement, every call to action gives a new appreciation</a:t>
            </a:r>
          </a:p>
          <a:p>
            <a:pPr marL="0" indent="0">
              <a:buNone/>
            </a:pPr>
            <a:r>
              <a:rPr lang="en-US" sz="6700" dirty="0"/>
              <a:t>o</a:t>
            </a:r>
            <a:r>
              <a:rPr lang="en-US" sz="6700"/>
              <a:t>f </a:t>
            </a:r>
            <a:r>
              <a:rPr lang="en-US" sz="6700" dirty="0"/>
              <a:t>God’s Will and Grace.  </a:t>
            </a:r>
          </a:p>
          <a:p>
            <a:pPr marL="0" indent="0">
              <a:buNone/>
            </a:pPr>
            <a:r>
              <a:rPr lang="en-US" sz="6700" dirty="0"/>
              <a:t>Be attentive, look for them,</a:t>
            </a:r>
          </a:p>
          <a:p>
            <a:pPr marL="0" indent="0">
              <a:buNone/>
            </a:pPr>
            <a:r>
              <a:rPr lang="en-US" sz="6700" dirty="0"/>
              <a:t>Listen for His call, respond in love,</a:t>
            </a:r>
          </a:p>
          <a:p>
            <a:pPr marL="0" indent="0">
              <a:buNone/>
            </a:pPr>
            <a:r>
              <a:rPr lang="en-US" sz="6700" dirty="0"/>
              <a:t>We will be judged on how well we loved.  </a:t>
            </a:r>
          </a:p>
          <a:p>
            <a:pPr marL="0" indent="0">
              <a:buNone/>
            </a:pPr>
            <a:r>
              <a:rPr lang="en-US" dirty="0"/>
              <a:t>								</a:t>
            </a:r>
            <a:r>
              <a:rPr lang="en-US" sz="2900" dirty="0" err="1"/>
              <a:t>DGiovanniH</a:t>
            </a:r>
            <a:r>
              <a:rPr lang="en-US" sz="2900" dirty="0"/>
              <a:t>  Feb. 2024</a:t>
            </a:r>
          </a:p>
        </p:txBody>
      </p:sp>
      <p:sp>
        <p:nvSpPr>
          <p:cNvPr id="2" name="Title 1">
            <a:extLst>
              <a:ext uri="{FF2B5EF4-FFF2-40B4-BE49-F238E27FC236}">
                <a16:creationId xmlns:a16="http://schemas.microsoft.com/office/drawing/2014/main" id="{A351816B-13B5-F458-EBBD-6D9E89BA7241}"/>
              </a:ext>
            </a:extLst>
          </p:cNvPr>
          <p:cNvSpPr>
            <a:spLocks noGrp="1"/>
          </p:cNvSpPr>
          <p:nvPr>
            <p:ph type="title"/>
          </p:nvPr>
        </p:nvSpPr>
        <p:spPr/>
        <p:txBody>
          <a:bodyPr/>
          <a:lstStyle/>
          <a:p>
            <a:pPr algn="ctr"/>
            <a:r>
              <a:rPr lang="en-US" b="1" dirty="0"/>
              <a:t>Closing Prayer </a:t>
            </a:r>
          </a:p>
        </p:txBody>
      </p:sp>
    </p:spTree>
    <p:extLst>
      <p:ext uri="{BB962C8B-B14F-4D97-AF65-F5344CB8AC3E}">
        <p14:creationId xmlns:p14="http://schemas.microsoft.com/office/powerpoint/2010/main" val="539441524"/>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ystemic Change Overview_04-19-14">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Systemic Change Overview_04-19-14</Template>
  <TotalTime>177</TotalTime>
  <Words>980</Words>
  <Application>Microsoft Office PowerPoint</Application>
  <PresentationFormat>Widescreen</PresentationFormat>
  <Paragraphs>62</Paragraphs>
  <Slides>7</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Candara</vt:lpstr>
      <vt:lpstr>Century Gothic</vt:lpstr>
      <vt:lpstr>Courier New</vt:lpstr>
      <vt:lpstr>Helvetica</vt:lpstr>
      <vt:lpstr>Symbol</vt:lpstr>
      <vt:lpstr>Times New Roman</vt:lpstr>
      <vt:lpstr>Verdana</vt:lpstr>
      <vt:lpstr>Systemic Change Overview_04-19-14</vt:lpstr>
      <vt:lpstr>PowerPoint Presentation</vt:lpstr>
      <vt:lpstr>Visions SVDP Prayer</vt:lpstr>
      <vt:lpstr>    https://www.youtube.com/watch?v=VQVvb4tW_8Y    </vt:lpstr>
      <vt:lpstr>Some ‘Guardrails’ that we must respect</vt:lpstr>
      <vt:lpstr>       Rules for Listening Sessions </vt:lpstr>
      <vt:lpstr>Helpful tips for listening sessions </vt:lpstr>
      <vt:lpstr>Closing Prayer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Strasburg</dc:creator>
  <cp:lastModifiedBy>MARIE KEMMEREN</cp:lastModifiedBy>
  <cp:revision>10</cp:revision>
  <dcterms:created xsi:type="dcterms:W3CDTF">2024-04-05T19:03:58Z</dcterms:created>
  <dcterms:modified xsi:type="dcterms:W3CDTF">2024-04-28T19:21:50Z</dcterms:modified>
</cp:coreProperties>
</file>